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67" r:id="rId3"/>
    <p:sldId id="269" r:id="rId4"/>
    <p:sldId id="270" r:id="rId5"/>
    <p:sldId id="271" r:id="rId6"/>
    <p:sldId id="272" r:id="rId7"/>
    <p:sldId id="260" r:id="rId8"/>
    <p:sldId id="299" r:id="rId9"/>
    <p:sldId id="288" r:id="rId10"/>
    <p:sldId id="289" r:id="rId11"/>
    <p:sldId id="290" r:id="rId12"/>
    <p:sldId id="291" r:id="rId13"/>
    <p:sldId id="292" r:id="rId14"/>
    <p:sldId id="293" r:id="rId15"/>
    <p:sldId id="296" r:id="rId16"/>
    <p:sldId id="297" r:id="rId17"/>
    <p:sldId id="294" r:id="rId18"/>
    <p:sldId id="295" r:id="rId19"/>
    <p:sldId id="298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EF67D5"/>
    <a:srgbClr val="43CEFF"/>
    <a:srgbClr val="FF0000"/>
    <a:srgbClr val="CC00C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41" autoAdjust="0"/>
  </p:normalViewPr>
  <p:slideViewPr>
    <p:cSldViewPr>
      <p:cViewPr>
        <p:scale>
          <a:sx n="62" d="100"/>
          <a:sy n="62" d="100"/>
        </p:scale>
        <p:origin x="-96" y="-41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8DC423-E445-45BE-9F4B-CBB0A18338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760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280C5C-1BDF-4CEF-B43E-3E5FD8F28F18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F03AB-6F52-46A2-9918-D59FCE67EB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31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D8F88-0EEE-455D-915F-AE48D48274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5386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DD87C-50C8-468B-835C-38E26B45D40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45954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C3DCD3-25BC-48D0-98A2-C64F3C7D71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44907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DC4DC6-5DBE-4F4D-A61B-E19DF752EF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19297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FF2AC-B918-430A-BE97-0CF85C494E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01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A805E-1873-4D48-BECF-4B5D82B1A77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0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1494D-AF94-420B-A78A-35BC9DB367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68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23A0E-B76A-482E-A00A-B4A70619B35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02227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3EFAD-DF9C-430B-9670-C74C367CDCB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3798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9F2EC-9D4C-4452-BD98-A27A317ACA4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2920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276DF-FA0F-43F9-A25A-0735ED4174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418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796-AF67-4E7C-A19D-A4A54D8B0F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683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226400-5671-4B60-9085-FA943E2519F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-99392"/>
            <a:ext cx="8172400" cy="1728788"/>
          </a:xfrm>
        </p:spPr>
        <p:txBody>
          <a:bodyPr/>
          <a:lstStyle/>
          <a:p>
            <a:pPr algn="l"/>
            <a:r>
              <a:rPr lang="en-GB" u="sng" dirty="0" smtClean="0"/>
              <a:t>ISA EXAMS</a:t>
            </a:r>
            <a:endParaRPr lang="en-GB" u="sng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56176" y="0"/>
            <a:ext cx="2808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AE04A217-E966-446C-8DC8-048C05855381}" type="datetime4">
              <a:rPr lang="en-GB" u="sng" smtClean="0"/>
              <a:pPr algn="r">
                <a:spcBef>
                  <a:spcPct val="50000"/>
                </a:spcBef>
              </a:pPr>
              <a:t>12 October 2012</a:t>
            </a:fld>
            <a:endParaRPr lang="en-GB" u="sng" dirty="0"/>
          </a:p>
        </p:txBody>
      </p:sp>
      <p:graphicFrame>
        <p:nvGraphicFramePr>
          <p:cNvPr id="824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19671"/>
              </p:ext>
            </p:extLst>
          </p:nvPr>
        </p:nvGraphicFramePr>
        <p:xfrm>
          <a:off x="359571" y="1218233"/>
          <a:ext cx="8424862" cy="5815017"/>
        </p:xfrm>
        <a:graphic>
          <a:graphicData uri="http://schemas.openxmlformats.org/drawingml/2006/table">
            <a:tbl>
              <a:tblPr/>
              <a:tblGrid>
                <a:gridCol w="4213225"/>
                <a:gridCol w="4211637"/>
              </a:tblGrid>
              <a:tr h="3146871">
                <a:tc gridSpan="2"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Objectives:</a:t>
                      </a: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Understand that you will have 2 practical exams as part of your Science Practical Controlled Assessment (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ndividual 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kills 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ssessment) and these will be added up to be worth 25% of your GCSE in science.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Complete all the stages of the ISA (7 lessons + 1 homework) to the very best of your ability </a:t>
                      </a:r>
                      <a:r>
                        <a:rPr kumimoji="0" lang="en-GB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 there is no foundation tier or higher tier in the ISA, you can get an A* if you work hard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0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9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 descr="http://miamibeachairconditioner-repair.com/wp-content/uploads/2009/12/hotco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1939835" cy="22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Q1. Background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2"/>
            <a:ext cx="778720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You must explain which one of your sources of information is the most useful.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You must comment on both, such as…</a:t>
            </a:r>
          </a:p>
          <a:p>
            <a:pPr marL="0" indent="0">
              <a:buNone/>
            </a:pPr>
            <a:r>
              <a:rPr lang="en-GB" i="1" dirty="0" err="1" smtClean="0"/>
              <a:t>eg</a:t>
            </a:r>
            <a:r>
              <a:rPr lang="en-GB" i="1" dirty="0" smtClean="0"/>
              <a:t> Source 1 gave me a complete method of what to do. Source 2 gave me information about how convection works in fluids and what affects rate of heat loss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C380-1055-4A88-A2F3-584D615EE880}" type="datetime3">
              <a:rPr lang="en-GB" smtClean="0"/>
              <a:t>12 October,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P.J.McCormack</a:t>
            </a:r>
            <a:endParaRPr lang="en-GB" dirty="0"/>
          </a:p>
        </p:txBody>
      </p:sp>
      <p:pic>
        <p:nvPicPr>
          <p:cNvPr id="6" name="Picture 4" descr="http://www.soton.ac.uk/law/images/researc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01208"/>
            <a:ext cx="206193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89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Q2. Control Variable and Preliminary Test.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This is where you plan what you would do and how it would help you produce a real method.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In this question mention the how the results you gather would help you </a:t>
            </a:r>
            <a:r>
              <a:rPr lang="en-GB" dirty="0" err="1" smtClean="0">
                <a:solidFill>
                  <a:srgbClr val="FF0000"/>
                </a:solidFill>
              </a:rPr>
              <a:t>eg</a:t>
            </a:r>
            <a:r>
              <a:rPr lang="en-GB" dirty="0" smtClean="0">
                <a:solidFill>
                  <a:srgbClr val="FF0000"/>
                </a:solidFill>
              </a:rPr>
              <a:t>…..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rgbClr val="0000FF"/>
                </a:solidFill>
              </a:rPr>
              <a:t>I would change the surface area of each beaker and measure the temperature of the water to see if it made a measurable difference to the temperature change after 5 minutes, if not I would adjust the starting temperature of the water or the amount of time I left it.</a:t>
            </a:r>
            <a:endParaRPr lang="en-GB" i="1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C380-1055-4A88-A2F3-584D615EE880}" type="datetime3">
              <a:rPr lang="en-GB" smtClean="0"/>
              <a:t>12 October, 2012</a:t>
            </a:fld>
            <a:endParaRPr lang="en-GB"/>
          </a:p>
        </p:txBody>
      </p:sp>
      <p:pic>
        <p:nvPicPr>
          <p:cNvPr id="6146" name="Picture 2" descr="http://www.clipartguide.com/_named_clipart_images/0511-0908-2808-1650_Wacky_Science_Teacher_Doing_a_Lab_Experiment_clipart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84" y="5589240"/>
            <a:ext cx="1295416" cy="129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000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Q3. The Plan.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u="sng" dirty="0" smtClean="0"/>
              <a:t>Equipment</a:t>
            </a:r>
            <a:r>
              <a:rPr lang="en-GB" dirty="0" smtClean="0"/>
              <a:t> with volumes, sizes and amounts</a:t>
            </a:r>
          </a:p>
          <a:p>
            <a:r>
              <a:rPr lang="en-GB" dirty="0" smtClean="0"/>
              <a:t>Mention two </a:t>
            </a:r>
            <a:r>
              <a:rPr lang="en-GB" b="1" u="sng" dirty="0" smtClean="0"/>
              <a:t>variables</a:t>
            </a:r>
            <a:r>
              <a:rPr lang="en-GB" dirty="0" smtClean="0"/>
              <a:t> that must be kept the same in order to make the investigation a fair test.</a:t>
            </a:r>
          </a:p>
          <a:p>
            <a:r>
              <a:rPr lang="en-GB" dirty="0" smtClean="0"/>
              <a:t>Mention the </a:t>
            </a:r>
            <a:r>
              <a:rPr lang="en-GB" b="1" u="sng" dirty="0" smtClean="0"/>
              <a:t>independent variable  </a:t>
            </a:r>
            <a:r>
              <a:rPr lang="en-GB" dirty="0" smtClean="0"/>
              <a:t>and how this will be varied and the </a:t>
            </a:r>
            <a:r>
              <a:rPr lang="en-GB" b="1" u="sng" dirty="0" smtClean="0"/>
              <a:t>dependent variable</a:t>
            </a:r>
            <a:r>
              <a:rPr lang="en-GB" dirty="0" smtClean="0"/>
              <a:t>.</a:t>
            </a:r>
          </a:p>
          <a:p>
            <a:r>
              <a:rPr lang="en-GB" b="1" u="sng" dirty="0" smtClean="0"/>
              <a:t>Risk assessment</a:t>
            </a:r>
            <a:r>
              <a:rPr lang="en-GB" dirty="0" smtClean="0"/>
              <a:t>, what are the risks and how can they be controlled.</a:t>
            </a:r>
          </a:p>
          <a:p>
            <a:r>
              <a:rPr lang="en-GB" dirty="0" smtClean="0"/>
              <a:t>You may bullet point your method as long as it is well structured in a logical sequence. Check your </a:t>
            </a:r>
            <a:r>
              <a:rPr lang="en-GB" b="1" u="sng" dirty="0" smtClean="0"/>
              <a:t>spelling, punctuation and grammar </a:t>
            </a:r>
            <a:r>
              <a:rPr lang="en-GB" dirty="0" smtClean="0"/>
              <a:t>and use </a:t>
            </a:r>
            <a:r>
              <a:rPr lang="en-GB" b="1" u="sng" dirty="0" smtClean="0"/>
              <a:t>technical/scientific terms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C380-1055-4A88-A2F3-584D615EE880}" type="datetime3">
              <a:rPr lang="en-GB" smtClean="0"/>
              <a:t>12 October, 2012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65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Q4. Comparing Results.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Explain the advantage of sharing results with others?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Reproducibility</a:t>
            </a:r>
            <a:r>
              <a:rPr lang="en-GB" dirty="0" smtClean="0">
                <a:solidFill>
                  <a:srgbClr val="FF0000"/>
                </a:solidFill>
              </a:rPr>
              <a:t> – measurement repeated by another person, or by using different equipment or techniques and the same results are obtained.</a:t>
            </a:r>
          </a:p>
          <a:p>
            <a:pPr marL="0" indent="0">
              <a:buNone/>
            </a:pPr>
            <a:r>
              <a:rPr lang="en-GB" i="1" dirty="0" err="1" smtClean="0">
                <a:solidFill>
                  <a:srgbClr val="FF0000"/>
                </a:solidFill>
              </a:rPr>
              <a:t>Eg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/>
              <a:t>If </a:t>
            </a:r>
            <a:r>
              <a:rPr lang="en-GB" i="1" dirty="0"/>
              <a:t>all the class results are shared then we can</a:t>
            </a:r>
          </a:p>
          <a:p>
            <a:pPr marL="0" indent="0">
              <a:buNone/>
            </a:pPr>
            <a:r>
              <a:rPr lang="en-GB" i="1" dirty="0"/>
              <a:t>calculate a mean and that would give us a more</a:t>
            </a:r>
          </a:p>
          <a:p>
            <a:pPr marL="0" indent="0">
              <a:buNone/>
            </a:pPr>
            <a:r>
              <a:rPr lang="en-GB" i="1" dirty="0"/>
              <a:t>accurate </a:t>
            </a:r>
            <a:r>
              <a:rPr lang="en-GB" i="1" dirty="0" smtClean="0"/>
              <a:t>result.  If the results are reproducible I must have carried out the test correctly. This will only work if the starting temperature is the same for all methods.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C380-1055-4A88-A2F3-584D615EE880}" type="datetime3">
              <a:rPr lang="en-GB" smtClean="0"/>
              <a:t>12 October, 2012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892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ustongroupparish.org.uk/images/uploads/question_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Questions.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What was the independent variable?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was the dependent variable?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safety precaution must you make?</a:t>
            </a:r>
          </a:p>
          <a:p>
            <a:pPr marL="514350" indent="-514350">
              <a:buAutoNum type="arabicPeriod"/>
            </a:pPr>
            <a:r>
              <a:rPr lang="en-GB" dirty="0" smtClean="0"/>
              <a:t>Name two variables that you must control.</a:t>
            </a:r>
          </a:p>
          <a:p>
            <a:pPr marL="514350" indent="-514350">
              <a:buAutoNum type="arabicPeriod"/>
            </a:pPr>
            <a:r>
              <a:rPr lang="en-GB" dirty="0" smtClean="0"/>
              <a:t>How would repeating my experiment affect my results?</a:t>
            </a:r>
          </a:p>
          <a:p>
            <a:pPr marL="514350" indent="-514350">
              <a:buAutoNum type="arabicPeriod"/>
            </a:pPr>
            <a:r>
              <a:rPr lang="en-GB" dirty="0" smtClean="0"/>
              <a:t>How would comparing my results with some else improve my results? 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C380-1055-4A88-A2F3-584D615EE880}" type="datetime3">
              <a:rPr lang="en-GB" smtClean="0"/>
              <a:t>12 October, 2012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77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Here comes the science bit…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4 main ways that objects lose heat:</a:t>
            </a:r>
          </a:p>
          <a:p>
            <a:r>
              <a:rPr lang="en-GB" dirty="0" smtClean="0"/>
              <a:t>Conduction</a:t>
            </a:r>
          </a:p>
          <a:p>
            <a:r>
              <a:rPr lang="en-GB" dirty="0" smtClean="0"/>
              <a:t>Radiation</a:t>
            </a:r>
          </a:p>
          <a:p>
            <a:r>
              <a:rPr lang="en-GB" dirty="0" smtClean="0"/>
              <a:t>Convection </a:t>
            </a:r>
          </a:p>
          <a:p>
            <a:r>
              <a:rPr lang="en-GB" dirty="0" smtClean="0"/>
              <a:t>Evaporation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59831" y="2276872"/>
            <a:ext cx="62424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Conduction is the loss of heat</a:t>
            </a:r>
            <a:br>
              <a:rPr lang="en-GB" sz="3200" dirty="0" smtClean="0"/>
            </a:br>
            <a:r>
              <a:rPr lang="en-GB" sz="3200" dirty="0" smtClean="0"/>
              <a:t>through the collisions of particles 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45024"/>
            <a:ext cx="2209800" cy="1952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3376238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Radiation is the transfer of energy by waves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03476"/>
            <a:ext cx="4572000" cy="300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1" y="3745570"/>
            <a:ext cx="5763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Convection is the loss of heat by the flow of particles</a:t>
            </a:r>
            <a:br>
              <a:rPr lang="en-GB" dirty="0" smtClean="0"/>
            </a:br>
            <a:r>
              <a:rPr lang="en-GB" dirty="0" smtClean="0"/>
              <a:t>as they get less dense and rise (or get more dense an </a:t>
            </a:r>
            <a:br>
              <a:rPr lang="en-GB" dirty="0" smtClean="0"/>
            </a:br>
            <a:r>
              <a:rPr lang="en-GB" dirty="0" smtClean="0"/>
              <a:t>fall)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79" y="4437112"/>
            <a:ext cx="2137420" cy="21374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3848" y="4933950"/>
            <a:ext cx="5459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Evaporation is the loss of heat as the attraction </a:t>
            </a:r>
            <a:br>
              <a:rPr lang="en-GB" dirty="0" smtClean="0"/>
            </a:br>
            <a:r>
              <a:rPr lang="en-GB" dirty="0" smtClean="0"/>
              <a:t>between particles breaks as they are given more</a:t>
            </a:r>
            <a:br>
              <a:rPr lang="en-GB" dirty="0" smtClean="0"/>
            </a:br>
            <a:r>
              <a:rPr lang="en-GB" dirty="0" smtClean="0"/>
              <a:t>energy. These particles with this energy is then lost </a:t>
            </a:r>
            <a:br>
              <a:rPr lang="en-GB" dirty="0" smtClean="0"/>
            </a:br>
            <a:r>
              <a:rPr lang="en-GB" dirty="0" smtClean="0"/>
              <a:t>from the liquid.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5" y="2286000"/>
            <a:ext cx="2511152" cy="25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12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GB" dirty="0" smtClean="0"/>
              <a:t>In our experiment what are the two main ways that heat will be lost?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9"/>
          </a:xfrm>
        </p:spPr>
        <p:txBody>
          <a:bodyPr/>
          <a:lstStyle/>
          <a:p>
            <a:r>
              <a:rPr lang="en-GB" dirty="0" smtClean="0"/>
              <a:t>Evaporation</a:t>
            </a:r>
          </a:p>
          <a:p>
            <a:endParaRPr lang="en-GB" dirty="0"/>
          </a:p>
          <a:p>
            <a:r>
              <a:rPr lang="en-GB" dirty="0" smtClean="0"/>
              <a:t>Convection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305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65150" y="721916"/>
            <a:ext cx="8039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b="1" dirty="0">
                <a:solidFill>
                  <a:srgbClr val="CC00CC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Evaporation</a:t>
            </a:r>
            <a:r>
              <a:rPr lang="en-GB" sz="2800" dirty="0">
                <a:solidFill>
                  <a:srgbClr val="010066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 occurs when the particles in a liquid escape to form a vapour.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65150" y="1815704"/>
            <a:ext cx="81105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>
                <a:solidFill>
                  <a:srgbClr val="010066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Evaporation can occur at any temperature but it occurs most rapidly at a liquid’s boiling point.</a:t>
            </a:r>
            <a:endParaRPr lang="en-GB" sz="2800">
              <a:solidFill>
                <a:srgbClr val="01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65150" y="3028554"/>
            <a:ext cx="84709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>
                <a:solidFill>
                  <a:srgbClr val="010066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The particles that escape take some energy from the remaining particles and so the temperature of the liquid falls.</a:t>
            </a:r>
            <a:endParaRPr lang="en-GB" sz="2800">
              <a:solidFill>
                <a:srgbClr val="01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7384"/>
            <a:ext cx="8229600" cy="652463"/>
          </a:xfrm>
        </p:spPr>
        <p:txBody>
          <a:bodyPr/>
          <a:lstStyle/>
          <a:p>
            <a:pPr eaLnBrk="1" hangingPunct="1"/>
            <a:r>
              <a:rPr lang="en-GB" sz="4000" b="1" u="sng" smtClean="0">
                <a:solidFill>
                  <a:schemeClr val="accent2"/>
                </a:solidFill>
                <a:latin typeface="Comic Sans MS" pitchFamily="66" charset="0"/>
              </a:rPr>
              <a:t>What is evaporation?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68325" y="4635104"/>
            <a:ext cx="8470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>
                <a:solidFill>
                  <a:srgbClr val="010066"/>
                </a:solidFill>
                <a:latin typeface="Comic Sans MS" pitchFamily="66" charset="0"/>
                <a:cs typeface="Arial" charset="0"/>
              </a:rPr>
              <a:t>Evaporation is another method of heat transfer.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301208"/>
            <a:ext cx="1544449" cy="15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12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sual.merriam-webster.com/images/science/chemistry/matter/heat-trans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153742"/>
            <a:ext cx="5238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407853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Convection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148478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Convection occurs when fluids are heated up.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5575" y="2132856"/>
            <a:ext cx="705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particles are given more energy they move around more and spread out. (become less dense)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153742"/>
            <a:ext cx="421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particles then rise and the liquid loses heat energy.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4" y="3800073"/>
            <a:ext cx="3057927" cy="30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2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4889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Demo</a:t>
            </a:r>
          </a:p>
          <a:p>
            <a:endParaRPr lang="en-GB" sz="2800" dirty="0"/>
          </a:p>
          <a:p>
            <a:r>
              <a:rPr lang="en-GB" sz="2800" dirty="0" smtClean="0"/>
              <a:t>Your teacher will now demo the practical you will do.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56894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Science ISA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327535"/>
            <a:ext cx="7848872" cy="2031325"/>
          </a:xfrm>
          <a:prstGeom prst="rect">
            <a:avLst/>
          </a:prstGeom>
          <a:solidFill>
            <a:srgbClr val="0000FF"/>
          </a:solidFill>
          <a:effectLst>
            <a:glow>
              <a:schemeClr val="accent1"/>
            </a:glow>
            <a:reflection blurRad="317500" stA="56000" endPos="65000" dist="368300" dir="5400000" sy="-100000" algn="bl" rotWithShape="0"/>
          </a:effectLst>
          <a:scene3d>
            <a:camera prst="orthographicFront"/>
            <a:lightRig rig="flood" dir="t"/>
          </a:scene3d>
          <a:sp3d prstMaterial="matte"/>
        </p:spPr>
        <p:txBody>
          <a:bodyPr wrap="square">
            <a:spAutoFit/>
          </a:bodyPr>
          <a:lstStyle/>
          <a:p>
            <a:pPr lvl="0"/>
            <a:r>
              <a:rPr lang="en-GB" b="1" u="sng" dirty="0" smtClean="0">
                <a:solidFill>
                  <a:srgbClr val="FFFF00"/>
                </a:solidFill>
              </a:rPr>
              <a:t>Stage 1 – Planning – </a:t>
            </a:r>
            <a:r>
              <a:rPr lang="en-GB" b="1" u="sng" dirty="0" smtClean="0">
                <a:solidFill>
                  <a:srgbClr val="EF67D5"/>
                </a:solidFill>
              </a:rPr>
              <a:t>limited control</a:t>
            </a:r>
            <a:endParaRPr lang="en-GB" dirty="0" smtClean="0">
              <a:solidFill>
                <a:srgbClr val="EF67D5"/>
              </a:solidFill>
            </a:endParaRPr>
          </a:p>
          <a:p>
            <a:pPr lvl="0"/>
            <a:r>
              <a:rPr lang="en-GB" dirty="0" smtClean="0">
                <a:solidFill>
                  <a:srgbClr val="FFFF00"/>
                </a:solidFill>
              </a:rPr>
              <a:t>Introduction to investigation</a:t>
            </a:r>
          </a:p>
          <a:p>
            <a:pPr lvl="0"/>
            <a:r>
              <a:rPr lang="en-GB" dirty="0" smtClean="0">
                <a:solidFill>
                  <a:srgbClr val="FFFF00"/>
                </a:solidFill>
              </a:rPr>
              <a:t>* </a:t>
            </a:r>
            <a:r>
              <a:rPr lang="en-GB" dirty="0">
                <a:solidFill>
                  <a:srgbClr val="FFFF00"/>
                </a:solidFill>
              </a:rPr>
              <a:t>Students must research the context of the investigation and identify a method that could be used including a risk assessment</a:t>
            </a:r>
          </a:p>
          <a:p>
            <a:pPr lvl="0"/>
            <a:r>
              <a:rPr lang="en-GB" dirty="0" smtClean="0">
                <a:solidFill>
                  <a:srgbClr val="FFFF00"/>
                </a:solidFill>
              </a:rPr>
              <a:t>* Candidates must create </a:t>
            </a:r>
            <a:r>
              <a:rPr lang="en-GB" b="1" dirty="0" smtClean="0">
                <a:solidFill>
                  <a:srgbClr val="FFFF00"/>
                </a:solidFill>
              </a:rPr>
              <a:t>one</a:t>
            </a:r>
            <a:r>
              <a:rPr lang="en-GB" dirty="0" smtClean="0">
                <a:solidFill>
                  <a:srgbClr val="FFFF00"/>
                </a:solidFill>
              </a:rPr>
              <a:t> side of handwritten A4 of their own research that will be used in steps 2 &amp; 5, written on the Candidate Research notes AQA sheet – this is a structured writing frame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141" y="3369681"/>
            <a:ext cx="7846291" cy="2308324"/>
          </a:xfrm>
          <a:prstGeom prst="rect">
            <a:avLst/>
          </a:prstGeom>
          <a:solidFill>
            <a:srgbClr val="0000FF"/>
          </a:solidFill>
          <a:effectLst>
            <a:glow>
              <a:schemeClr val="accent1"/>
            </a:glow>
            <a:reflection blurRad="317500" stA="56000" endPos="65000" dist="368300" dir="5400000" sy="-100000" algn="bl" rotWithShape="0"/>
          </a:effectLst>
          <a:scene3d>
            <a:camera prst="orthographicFront"/>
            <a:lightRig rig="flood" dir="t"/>
          </a:scene3d>
          <a:sp3d prstMaterial="matte"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u="sng" dirty="0" smtClean="0">
                <a:solidFill>
                  <a:srgbClr val="FFFF00"/>
                </a:solidFill>
                <a:effectLst/>
              </a:rPr>
              <a:t>Stage 2 – Reporting on the planning research – </a:t>
            </a:r>
            <a:r>
              <a:rPr lang="en-GB" b="1" u="sng" dirty="0" smtClean="0">
                <a:solidFill>
                  <a:srgbClr val="FF0000"/>
                </a:solidFill>
                <a:effectLst/>
              </a:rPr>
              <a:t>high control</a:t>
            </a:r>
            <a:endParaRPr lang="en-GB" sz="1600" b="1" dirty="0" smtClean="0">
              <a:solidFill>
                <a:srgbClr val="FF0000"/>
              </a:solidFill>
              <a:effectLst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FFFF00"/>
                </a:solidFill>
                <a:effectLst/>
              </a:rPr>
              <a:t>* Produce a blank results table – this may be completed during or immediately after the Section 1 exam, but under controlled conditions</a:t>
            </a:r>
            <a:endParaRPr lang="en-GB" sz="1600" dirty="0" smtClean="0">
              <a:solidFill>
                <a:srgbClr val="FFFF00"/>
              </a:solidFill>
              <a:effectLst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FFFF00"/>
                </a:solidFill>
                <a:effectLst/>
              </a:rPr>
              <a:t>* Section 1 of ISA exam – exam conditions 45 minutes = 20 marks. This tests students on hypothesise, sources used, variables, testing hypothesise, preliminary investigations, writing detailed methods, risk assessing and producing a results table.</a:t>
            </a:r>
            <a:endParaRPr lang="en-GB" sz="1600" dirty="0" smtClean="0">
              <a:solidFill>
                <a:srgbClr val="FFFF00"/>
              </a:solidFill>
              <a:effectLst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FFFF00"/>
                </a:solidFill>
                <a:effectLst/>
              </a:rPr>
              <a:t>* students can take in their Candidate Research notes sheet.</a:t>
            </a:r>
            <a:endParaRPr lang="en-GB" sz="16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933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b="1" u="sng">
                <a:solidFill>
                  <a:schemeClr val="accent2"/>
                </a:solidFill>
                <a:latin typeface="Comic Sans MS" pitchFamily="66" charset="0"/>
              </a:rPr>
              <a:t>Definitions Quiz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>
                <a:solidFill>
                  <a:schemeClr val="hlink"/>
                </a:solidFill>
                <a:latin typeface="Comic Sans MS" pitchFamily="66" charset="0"/>
              </a:rPr>
              <a:t>ISA Preparation</a:t>
            </a:r>
          </a:p>
        </p:txBody>
      </p:sp>
    </p:spTree>
    <p:extLst>
      <p:ext uri="{BB962C8B-B14F-4D97-AF65-F5344CB8AC3E}">
        <p14:creationId xmlns:p14="http://schemas.microsoft.com/office/powerpoint/2010/main" val="3457654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1359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  <a:latin typeface="Comic Sans MS" pitchFamily="66" charset="0"/>
              </a:rPr>
              <a:t>Q1. Accuracy is………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1916113"/>
            <a:ext cx="9144000" cy="35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A =</a:t>
            </a:r>
            <a:r>
              <a:rPr lang="en-GB" sz="3200" b="1">
                <a:latin typeface="Comic Sans MS" pitchFamily="66" charset="0"/>
              </a:rPr>
              <a:t> A precise measurement</a:t>
            </a:r>
          </a:p>
          <a:p>
            <a:pPr>
              <a:spcBef>
                <a:spcPct val="50000"/>
              </a:spcBef>
            </a:pPr>
            <a:endParaRPr lang="en-GB" sz="32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B =</a:t>
            </a:r>
            <a:r>
              <a:rPr lang="en-GB" sz="3200" b="1">
                <a:latin typeface="Comic Sans MS" pitchFamily="66" charset="0"/>
              </a:rPr>
              <a:t> An measurement close to the true value</a:t>
            </a:r>
          </a:p>
          <a:p>
            <a:pPr>
              <a:spcBef>
                <a:spcPct val="50000"/>
              </a:spcBef>
            </a:pPr>
            <a:endParaRPr lang="en-GB" sz="32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C =</a:t>
            </a:r>
            <a:r>
              <a:rPr lang="en-GB" sz="3200" b="1">
                <a:latin typeface="Comic Sans MS" pitchFamily="66" charset="0"/>
              </a:rPr>
              <a:t> A measurement of a variable</a:t>
            </a: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0" y="3284538"/>
            <a:ext cx="539750" cy="792162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282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713788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  <a:latin typeface="Comic Sans MS" pitchFamily="66" charset="0"/>
              </a:rPr>
              <a:t>Q2. If investigating which species of tree which gives the most shade, the species of tree would be….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16013" y="2349500"/>
            <a:ext cx="6048375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A = </a:t>
            </a:r>
            <a:r>
              <a:rPr lang="en-GB" sz="3200" b="1">
                <a:latin typeface="Comic Sans MS" pitchFamily="66" charset="0"/>
              </a:rPr>
              <a:t>A categoric variable</a:t>
            </a:r>
          </a:p>
          <a:p>
            <a:pPr>
              <a:spcBef>
                <a:spcPct val="50000"/>
              </a:spcBef>
            </a:pPr>
            <a:endParaRPr lang="en-GB" sz="32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B = </a:t>
            </a:r>
            <a:r>
              <a:rPr lang="en-GB" sz="3200" b="1">
                <a:latin typeface="Comic Sans MS" pitchFamily="66" charset="0"/>
              </a:rPr>
              <a:t>A control variable</a:t>
            </a:r>
          </a:p>
          <a:p>
            <a:pPr>
              <a:spcBef>
                <a:spcPct val="50000"/>
              </a:spcBef>
            </a:pPr>
            <a:endParaRPr lang="en-GB" sz="32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C = </a:t>
            </a:r>
            <a:r>
              <a:rPr lang="en-GB" sz="3200" b="1">
                <a:latin typeface="Comic Sans MS" pitchFamily="66" charset="0"/>
              </a:rPr>
              <a:t>A continuous variable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1042988" y="2276475"/>
            <a:ext cx="539750" cy="792163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682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1341438"/>
            <a:ext cx="9144000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A =</a:t>
            </a:r>
            <a:r>
              <a:rPr lang="en-GB" sz="3200" b="1">
                <a:latin typeface="Comic Sans MS" pitchFamily="66" charset="0"/>
              </a:rPr>
              <a:t> Repeated results that are similar or the same. More repeats allows anomalies to be identified.</a:t>
            </a:r>
          </a:p>
          <a:p>
            <a:pPr>
              <a:spcBef>
                <a:spcPct val="50000"/>
              </a:spcBef>
            </a:pPr>
            <a:endParaRPr lang="en-GB" sz="32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B =</a:t>
            </a:r>
            <a:r>
              <a:rPr lang="en-GB" sz="3200" b="1">
                <a:latin typeface="Comic Sans MS" pitchFamily="66" charset="0"/>
              </a:rPr>
              <a:t> Valid data to make the test fair.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713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  <a:latin typeface="Comic Sans MS" pitchFamily="66" charset="0"/>
              </a:rPr>
              <a:t>Q3. Which of the following would make an experiment reliable?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0825" y="5300663"/>
            <a:ext cx="8640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  <a:latin typeface="Comic Sans MS" pitchFamily="66" charset="0"/>
              </a:rPr>
              <a:t>What is the other definition describing?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348038" y="6092825"/>
            <a:ext cx="1943100" cy="604838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Validity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0" y="1268413"/>
            <a:ext cx="539750" cy="792162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58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 animBg="1"/>
      <p:bldP spid="51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713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  <a:latin typeface="Comic Sans MS" pitchFamily="66" charset="0"/>
              </a:rPr>
              <a:t>Q4. The mean of a set of results is found by….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3850" y="1484313"/>
            <a:ext cx="856932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A = </a:t>
            </a:r>
            <a:r>
              <a:rPr lang="en-GB" sz="3200" b="1">
                <a:latin typeface="Comic Sans MS" pitchFamily="66" charset="0"/>
              </a:rPr>
              <a:t>Adding up all the data and dividing by the number of data values.</a:t>
            </a: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GB" sz="32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B = </a:t>
            </a:r>
            <a:r>
              <a:rPr lang="en-GB" sz="3200" b="1">
                <a:latin typeface="Comic Sans MS" pitchFamily="66" charset="0"/>
              </a:rPr>
              <a:t>Finding the smallest and largest values.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0825" y="5300663"/>
            <a:ext cx="8640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  <a:latin typeface="Comic Sans MS" pitchFamily="66" charset="0"/>
              </a:rPr>
              <a:t>What is the other definition describing?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348038" y="6092825"/>
            <a:ext cx="1943100" cy="604838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Range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323850" y="1341438"/>
            <a:ext cx="539750" cy="792162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15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 animBg="1"/>
      <p:bldP spid="61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787900" y="1412875"/>
            <a:ext cx="3313113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A = </a:t>
            </a:r>
            <a:r>
              <a:rPr lang="en-GB" sz="3200" b="1">
                <a:latin typeface="Comic Sans MS" pitchFamily="66" charset="0"/>
              </a:rPr>
              <a:t>A positive correlation</a:t>
            </a:r>
          </a:p>
          <a:p>
            <a:pPr>
              <a:spcBef>
                <a:spcPct val="50000"/>
              </a:spcBef>
            </a:pPr>
            <a:endParaRPr lang="en-GB" sz="32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B = </a:t>
            </a:r>
            <a:r>
              <a:rPr lang="en-GB" sz="3200" b="1">
                <a:latin typeface="Comic Sans MS" pitchFamily="66" charset="0"/>
              </a:rPr>
              <a:t>A negative correlation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713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  <a:latin typeface="Comic Sans MS" pitchFamily="66" charset="0"/>
              </a:rPr>
              <a:t>Q5. What type of relationship does this graph show? </a:t>
            </a:r>
          </a:p>
        </p:txBody>
      </p:sp>
      <p:pic>
        <p:nvPicPr>
          <p:cNvPr id="7175" name="Picture 7" descr="Boyle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3889375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50825" y="5300663"/>
            <a:ext cx="8893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  <a:latin typeface="Comic Sans MS" pitchFamily="66" charset="0"/>
              </a:rPr>
              <a:t>What else could we say about the relationship?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924300" y="6021388"/>
            <a:ext cx="4537075" cy="604837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Directly proportional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4787900" y="1341438"/>
            <a:ext cx="539750" cy="792162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04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 animBg="1"/>
      <p:bldP spid="71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713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  <a:latin typeface="Comic Sans MS" pitchFamily="66" charset="0"/>
              </a:rPr>
              <a:t>Q6. The variable you change in an experiment is the….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124075" y="1412875"/>
            <a:ext cx="6192838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A = </a:t>
            </a:r>
            <a:r>
              <a:rPr lang="en-GB" sz="3200" b="1">
                <a:latin typeface="Comic Sans MS" pitchFamily="66" charset="0"/>
              </a:rPr>
              <a:t>Control variable</a:t>
            </a:r>
            <a:endParaRPr lang="en-GB" sz="3200" b="1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32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B = </a:t>
            </a:r>
            <a:r>
              <a:rPr lang="en-GB" sz="3200" b="1">
                <a:latin typeface="Comic Sans MS" pitchFamily="66" charset="0"/>
              </a:rPr>
              <a:t>Dependent variable</a:t>
            </a:r>
          </a:p>
          <a:p>
            <a:pPr>
              <a:spcBef>
                <a:spcPct val="50000"/>
              </a:spcBef>
            </a:pPr>
            <a:endParaRPr lang="en-GB" sz="32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C =</a:t>
            </a:r>
            <a:r>
              <a:rPr lang="en-GB" sz="3200" b="1">
                <a:latin typeface="Comic Sans MS" pitchFamily="66" charset="0"/>
              </a:rPr>
              <a:t> Independent variable</a:t>
            </a:r>
          </a:p>
          <a:p>
            <a:pPr>
              <a:spcBef>
                <a:spcPct val="50000"/>
              </a:spcBef>
            </a:pPr>
            <a:endParaRPr lang="en-GB" sz="32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D =</a:t>
            </a:r>
            <a:r>
              <a:rPr lang="en-GB" sz="3200" b="1">
                <a:latin typeface="Comic Sans MS" pitchFamily="66" charset="0"/>
              </a:rPr>
              <a:t> Discrete Variable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2124075" y="4221163"/>
            <a:ext cx="539750" cy="792162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651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713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  <a:latin typeface="Comic Sans MS" pitchFamily="66" charset="0"/>
              </a:rPr>
              <a:t>Q7. The variable you keep the same in an experiment is the….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24075" y="1412875"/>
            <a:ext cx="6192838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A = </a:t>
            </a:r>
            <a:r>
              <a:rPr lang="en-GB" sz="3200" b="1">
                <a:latin typeface="Comic Sans MS" pitchFamily="66" charset="0"/>
              </a:rPr>
              <a:t>Control variable</a:t>
            </a:r>
            <a:endParaRPr lang="en-GB" sz="3200" b="1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32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B = </a:t>
            </a:r>
            <a:r>
              <a:rPr lang="en-GB" sz="3200" b="1">
                <a:latin typeface="Comic Sans MS" pitchFamily="66" charset="0"/>
              </a:rPr>
              <a:t>Dependent variable</a:t>
            </a:r>
          </a:p>
          <a:p>
            <a:pPr>
              <a:spcBef>
                <a:spcPct val="50000"/>
              </a:spcBef>
            </a:pPr>
            <a:endParaRPr lang="en-GB" sz="32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C =</a:t>
            </a:r>
            <a:r>
              <a:rPr lang="en-GB" sz="3200" b="1">
                <a:latin typeface="Comic Sans MS" pitchFamily="66" charset="0"/>
              </a:rPr>
              <a:t> Independent variable</a:t>
            </a:r>
          </a:p>
          <a:p>
            <a:pPr>
              <a:spcBef>
                <a:spcPct val="50000"/>
              </a:spcBef>
            </a:pPr>
            <a:endParaRPr lang="en-GB" sz="32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D =</a:t>
            </a:r>
            <a:r>
              <a:rPr lang="en-GB" sz="3200" b="1">
                <a:latin typeface="Comic Sans MS" pitchFamily="66" charset="0"/>
              </a:rPr>
              <a:t> Discrete Variable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124075" y="1341438"/>
            <a:ext cx="539750" cy="792162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887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713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  <a:latin typeface="Comic Sans MS" pitchFamily="66" charset="0"/>
              </a:rPr>
              <a:t>Q8. The variable you measure in an experiment is the….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24075" y="1412875"/>
            <a:ext cx="6192838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A = </a:t>
            </a:r>
            <a:r>
              <a:rPr lang="en-GB" sz="3200" b="1">
                <a:latin typeface="Comic Sans MS" pitchFamily="66" charset="0"/>
              </a:rPr>
              <a:t>Control variable</a:t>
            </a:r>
            <a:endParaRPr lang="en-GB" sz="3200" b="1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32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B = </a:t>
            </a:r>
            <a:r>
              <a:rPr lang="en-GB" sz="3200" b="1">
                <a:latin typeface="Comic Sans MS" pitchFamily="66" charset="0"/>
              </a:rPr>
              <a:t>Dependent variable</a:t>
            </a:r>
          </a:p>
          <a:p>
            <a:pPr>
              <a:spcBef>
                <a:spcPct val="50000"/>
              </a:spcBef>
            </a:pPr>
            <a:endParaRPr lang="en-GB" sz="32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C =</a:t>
            </a:r>
            <a:r>
              <a:rPr lang="en-GB" sz="3200" b="1">
                <a:latin typeface="Comic Sans MS" pitchFamily="66" charset="0"/>
              </a:rPr>
              <a:t> Independent variable</a:t>
            </a:r>
          </a:p>
          <a:p>
            <a:pPr>
              <a:spcBef>
                <a:spcPct val="50000"/>
              </a:spcBef>
            </a:pPr>
            <a:endParaRPr lang="en-GB" sz="32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hlink"/>
                </a:solidFill>
                <a:latin typeface="Comic Sans MS" pitchFamily="66" charset="0"/>
              </a:rPr>
              <a:t>D =</a:t>
            </a:r>
            <a:r>
              <a:rPr lang="en-GB" sz="3200" b="1">
                <a:latin typeface="Comic Sans MS" pitchFamily="66" charset="0"/>
              </a:rPr>
              <a:t> Discrete Variable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2051050" y="2708275"/>
            <a:ext cx="539750" cy="792163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16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Science ISA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962828"/>
              </p:ext>
            </p:extLst>
          </p:nvPr>
        </p:nvGraphicFramePr>
        <p:xfrm>
          <a:off x="683568" y="1412777"/>
          <a:ext cx="7272808" cy="1920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272808"/>
              </a:tblGrid>
              <a:tr h="1920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u="sng" dirty="0">
                          <a:solidFill>
                            <a:srgbClr val="FFFF00"/>
                          </a:solidFill>
                          <a:effectLst/>
                        </a:rPr>
                        <a:t>Stage 3 Practical  work – </a:t>
                      </a:r>
                      <a:r>
                        <a:rPr lang="en-GB" sz="1800" u="sng" dirty="0">
                          <a:solidFill>
                            <a:srgbClr val="EF67D5"/>
                          </a:solidFill>
                          <a:effectLst/>
                        </a:rPr>
                        <a:t>limited control</a:t>
                      </a:r>
                      <a:endParaRPr lang="en-GB" sz="1800" dirty="0">
                        <a:solidFill>
                          <a:srgbClr val="EF67D5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FFFF00"/>
                          </a:solidFill>
                          <a:effectLst/>
                        </a:rPr>
                        <a:t>Undertake practical work either individually or in groups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FFFF00"/>
                          </a:solidFill>
                          <a:effectLst/>
                        </a:rPr>
                        <a:t>Use school/AQA method and provide students with a results table to </a:t>
                      </a:r>
                      <a:r>
                        <a:rPr lang="en-GB" sz="1800" b="0" dirty="0" smtClean="0">
                          <a:solidFill>
                            <a:srgbClr val="FFFF00"/>
                          </a:solidFill>
                          <a:effectLst/>
                        </a:rPr>
                        <a:t>use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109999"/>
              </p:ext>
            </p:extLst>
          </p:nvPr>
        </p:nvGraphicFramePr>
        <p:xfrm>
          <a:off x="683570" y="2763768"/>
          <a:ext cx="7268313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268313"/>
              </a:tblGrid>
              <a:tr h="1645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u="sng" dirty="0">
                          <a:solidFill>
                            <a:srgbClr val="FFFF00"/>
                          </a:solidFill>
                          <a:effectLst/>
                        </a:rPr>
                        <a:t>Stage 4 – Processing Primary Data – </a:t>
                      </a:r>
                      <a:r>
                        <a:rPr lang="en-GB" sz="1800" u="sng" dirty="0">
                          <a:solidFill>
                            <a:srgbClr val="FF0000"/>
                          </a:solidFill>
                          <a:effectLst/>
                        </a:rPr>
                        <a:t>high control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FFFF00"/>
                          </a:solidFill>
                          <a:effectLst/>
                        </a:rPr>
                        <a:t>Draw graph or bar chart of own results – must work individually under direct </a:t>
                      </a:r>
                      <a:r>
                        <a:rPr lang="en-GB" sz="1800" b="0" dirty="0" smtClean="0">
                          <a:solidFill>
                            <a:srgbClr val="FFFF00"/>
                          </a:solidFill>
                          <a:effectLst/>
                        </a:rPr>
                        <a:t>supervision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79073" y="3861049"/>
            <a:ext cx="7272808" cy="203132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800" b="0" u="sng" dirty="0" smtClean="0">
                <a:solidFill>
                  <a:srgbClr val="FFFF00"/>
                </a:solidFill>
                <a:effectLst/>
              </a:rPr>
              <a:t>Stage 5 – analysing results –</a:t>
            </a:r>
            <a:r>
              <a:rPr lang="en-GB" sz="1800" u="sng" dirty="0" smtClean="0">
                <a:solidFill>
                  <a:srgbClr val="FFFF00"/>
                </a:solidFill>
                <a:effectLst/>
              </a:rPr>
              <a:t> </a:t>
            </a:r>
            <a:r>
              <a:rPr lang="en-GB" sz="1800" b="1" u="sng" dirty="0" smtClean="0">
                <a:solidFill>
                  <a:srgbClr val="FF0000"/>
                </a:solidFill>
                <a:effectLst/>
              </a:rPr>
              <a:t>high control</a:t>
            </a:r>
            <a:endParaRPr lang="en-GB" sz="1800" b="1" dirty="0" smtClean="0">
              <a:solidFill>
                <a:srgbClr val="FF0000"/>
              </a:solidFill>
              <a:effectLst/>
            </a:endParaRPr>
          </a:p>
          <a:p>
            <a:pPr>
              <a:spcAft>
                <a:spcPts val="0"/>
              </a:spcAft>
            </a:pPr>
            <a:r>
              <a:rPr lang="en-GB" sz="1800" b="0" dirty="0" smtClean="0">
                <a:solidFill>
                  <a:srgbClr val="FFFF00"/>
                </a:solidFill>
                <a:effectLst/>
              </a:rPr>
              <a:t>Section 2 of ISA exam – exam conditions 50 minutes = 30 marks. This tests students on conclusions and evaluation: how to analyse results and draw conclusions; how to match results to a hypothesis; how to evaluate method of collecting data and quality of results; how to analyse secondary data</a:t>
            </a:r>
          </a:p>
          <a:p>
            <a:pPr>
              <a:spcAft>
                <a:spcPts val="0"/>
              </a:spcAft>
            </a:pPr>
            <a:r>
              <a:rPr lang="en-GB" sz="1800" b="0" dirty="0" smtClean="0">
                <a:solidFill>
                  <a:srgbClr val="FFFF00"/>
                </a:solidFill>
                <a:effectLst/>
              </a:rPr>
              <a:t>* students can take in their Candidate Research notes sheet</a:t>
            </a:r>
            <a:endParaRPr lang="en-GB" sz="1800" b="0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4407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4"/>
            <a:ext cx="8229600" cy="724942"/>
          </a:xfrm>
        </p:spPr>
        <p:txBody>
          <a:bodyPr/>
          <a:lstStyle/>
          <a:p>
            <a:r>
              <a:rPr lang="en-GB" dirty="0" smtClean="0"/>
              <a:t>Keywords – to be learnt!</a:t>
            </a:r>
            <a:endParaRPr lang="en-GB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idx="1"/>
          </p:nvPr>
        </p:nvSpPr>
        <p:spPr/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7" t="21088" r="27449" b="7483"/>
          <a:stretch/>
        </p:blipFill>
        <p:spPr bwMode="auto">
          <a:xfrm>
            <a:off x="1331640" y="836714"/>
            <a:ext cx="6552728" cy="595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943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5" t="10476" r="28903" b="5307"/>
          <a:stretch/>
        </p:blipFill>
        <p:spPr bwMode="auto">
          <a:xfrm>
            <a:off x="1979714" y="32659"/>
            <a:ext cx="5346441" cy="577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0" t="73531" r="28837" b="11419"/>
          <a:stretch/>
        </p:blipFill>
        <p:spPr bwMode="auto">
          <a:xfrm>
            <a:off x="1939342" y="5733257"/>
            <a:ext cx="5386812" cy="103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315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limestone_bi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813"/>
            <a:ext cx="9144000" cy="71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177"/>
            <a:ext cx="8229600" cy="1143000"/>
          </a:xfrm>
        </p:spPr>
        <p:txBody>
          <a:bodyPr/>
          <a:lstStyle/>
          <a:p>
            <a:r>
              <a:rPr lang="en-GB" u="sng" dirty="0" smtClean="0"/>
              <a:t>ISA – the next 7 lessons</a:t>
            </a:r>
            <a:endParaRPr lang="en-GB" u="sng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90" y="1600200"/>
            <a:ext cx="8785225" cy="5257800"/>
          </a:xfrm>
        </p:spPr>
        <p:txBody>
          <a:bodyPr/>
          <a:lstStyle/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u="sng" dirty="0" smtClean="0"/>
          </a:p>
          <a:p>
            <a:pPr>
              <a:buFontTx/>
              <a:buNone/>
            </a:pPr>
            <a:r>
              <a:rPr lang="en-US" b="1" dirty="0" smtClean="0"/>
              <a:t>	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11490"/>
              </p:ext>
            </p:extLst>
          </p:nvPr>
        </p:nvGraphicFramePr>
        <p:xfrm>
          <a:off x="311996" y="1206044"/>
          <a:ext cx="8712968" cy="63121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36504"/>
                <a:gridCol w="4176464"/>
              </a:tblGrid>
              <a:tr h="1134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Stage 1 = 2 lessons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ISA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RESEARCH 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(surface area and cooling)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solidFill>
                            <a:srgbClr val="FFFF00"/>
                          </a:solidFill>
                          <a:effectLst/>
                        </a:rPr>
                        <a:t>limited </a:t>
                      </a:r>
                      <a:r>
                        <a:rPr lang="en-US" sz="1800" u="sng" dirty="0">
                          <a:solidFill>
                            <a:srgbClr val="FFFF00"/>
                          </a:solidFill>
                          <a:effectLst/>
                        </a:rPr>
                        <a:t>control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HW sheets, science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A text books,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/>
                      </a:r>
                      <a:b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CRN – Candidate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</a:rPr>
                        <a:t> Research Notes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</a:tr>
              <a:tr h="1160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Stage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ISA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SECTION 1 </a:t>
                      </a:r>
                      <a:r>
                        <a:rPr lang="en-GB" sz="1800" dirty="0" smtClean="0">
                          <a:solidFill>
                            <a:srgbClr val="FFFF00"/>
                          </a:solidFill>
                          <a:effectLst/>
                        </a:rPr>
                        <a:t>EXAM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Planning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FFFF00"/>
                          </a:solidFill>
                          <a:effectLst/>
                        </a:rPr>
                        <a:t>high </a:t>
                      </a:r>
                      <a:r>
                        <a:rPr lang="en-US" sz="1800" u="sng" dirty="0" smtClean="0">
                          <a:solidFill>
                            <a:srgbClr val="FFFF00"/>
                          </a:solidFill>
                          <a:effectLst/>
                        </a:rPr>
                        <a:t>control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Section 1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exam,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black pens, 30cm rulers, sharp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pencils, completed CRN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Stage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ISA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PRACTICAL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FF00"/>
                          </a:solidFill>
                          <a:effectLst/>
                        </a:rPr>
                        <a:t>Surface Area and Cooling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FFFF00"/>
                          </a:solidFill>
                          <a:effectLst/>
                        </a:rPr>
                        <a:t>limited control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Follow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</a:rPr>
                        <a:t> a method and complete a practical to get valid, reliable results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Stage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ISA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Drawing Graph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FFFF00"/>
                          </a:solidFill>
                          <a:effectLst/>
                        </a:rPr>
                        <a:t>high </a:t>
                      </a:r>
                      <a:r>
                        <a:rPr lang="en-US" sz="1800" u="sng" dirty="0" smtClean="0">
                          <a:solidFill>
                            <a:srgbClr val="FFFF00"/>
                          </a:solidFill>
                          <a:effectLst/>
                        </a:rPr>
                        <a:t>control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Graph paper, black pens, 30cm rulers, sharp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pencils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</a:tr>
              <a:tr h="1645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Stage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5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ISA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SECTION 2 </a:t>
                      </a:r>
                      <a:r>
                        <a:rPr lang="en-GB" sz="1800" dirty="0" smtClean="0">
                          <a:solidFill>
                            <a:srgbClr val="FFFF00"/>
                          </a:solidFill>
                          <a:effectLst/>
                        </a:rPr>
                        <a:t>EXAM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Analysis and Evaluation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FFFF00"/>
                          </a:solidFill>
                          <a:effectLst/>
                        </a:rPr>
                        <a:t>high </a:t>
                      </a:r>
                      <a:r>
                        <a:rPr lang="en-US" sz="1800" u="sng" dirty="0" smtClean="0">
                          <a:solidFill>
                            <a:srgbClr val="FFFF00"/>
                          </a:solidFill>
                          <a:effectLst/>
                        </a:rPr>
                        <a:t>control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Section 2 test, black pens, 30cm rulers, sharp pencils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1996" y="836712"/>
            <a:ext cx="8712968" cy="369332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Homework from today’s lesson – Research sheet to be completed </a:t>
            </a:r>
            <a:r>
              <a:rPr lang="en-GB" b="1" dirty="0" smtClean="0">
                <a:solidFill>
                  <a:srgbClr val="FFFF00"/>
                </a:solidFill>
              </a:rPr>
              <a:t>for next lesson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32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ISA</a:t>
            </a:r>
            <a:endParaRPr lang="en-GB" u="sng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600200"/>
            <a:ext cx="8065023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 dirty="0" smtClean="0"/>
              <a:t>Testing the Hypothesis: </a:t>
            </a:r>
          </a:p>
          <a:p>
            <a:pPr>
              <a:buFontTx/>
              <a:buNone/>
            </a:pPr>
            <a:r>
              <a:rPr lang="en-US" b="1" dirty="0" smtClean="0"/>
              <a:t>	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GB" dirty="0" smtClean="0"/>
              <a:t>The </a:t>
            </a:r>
            <a:r>
              <a:rPr lang="en-GB" dirty="0"/>
              <a:t>rate at which a container of water cools depends upon the surface area of the water exposed to the open air.</a:t>
            </a:r>
          </a:p>
          <a:p>
            <a:pPr>
              <a:buFontTx/>
              <a:buNone/>
            </a:pPr>
            <a:endParaRPr lang="en-US" b="1" u="sng" dirty="0" smtClean="0"/>
          </a:p>
          <a:p>
            <a:pPr>
              <a:buFontTx/>
              <a:buNone/>
            </a:pPr>
            <a:r>
              <a:rPr lang="en-US" b="1" dirty="0" smtClean="0"/>
              <a:t>	</a:t>
            </a:r>
          </a:p>
        </p:txBody>
      </p:sp>
      <p:pic>
        <p:nvPicPr>
          <p:cNvPr id="1026" name="Picture 2" descr="http://miamibeachairconditioner-repair.com/wp-content/uploads/2009/12/hotco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1939835" cy="22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r>
              <a:rPr lang="en-GB" dirty="0" smtClean="0"/>
              <a:t>The homework is REALLY important.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Everything from today’s lesson and that you do in your homework gets written on your CRN (cheat sheet) next lesson and  you are allowed to take it into your exam. </a:t>
            </a:r>
            <a:r>
              <a:rPr lang="en-GB" dirty="0" smtClean="0">
                <a:solidFill>
                  <a:srgbClr val="FF0000"/>
                </a:solidFill>
              </a:rPr>
              <a:t>All the questions on the homework sheet are in the first exam.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HOMEWORK IS DUE NEXT LESSON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1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Q1. Background Research.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Name </a:t>
            </a:r>
            <a:r>
              <a:rPr lang="en-GB" dirty="0" smtClean="0">
                <a:solidFill>
                  <a:srgbClr val="FF0000"/>
                </a:solidFill>
              </a:rPr>
              <a:t>two</a:t>
            </a:r>
            <a:r>
              <a:rPr lang="en-GB" dirty="0" smtClean="0"/>
              <a:t> sources that you used for your research. This can be a:</a:t>
            </a:r>
          </a:p>
          <a:p>
            <a:r>
              <a:rPr lang="en-GB" dirty="0" smtClean="0"/>
              <a:t>Textbook (mention the publisher) </a:t>
            </a:r>
            <a:endParaRPr lang="en-GB" dirty="0"/>
          </a:p>
          <a:p>
            <a:r>
              <a:rPr lang="en-GB" dirty="0" smtClean="0"/>
              <a:t>The internet. You need the full web address such as….</a:t>
            </a:r>
          </a:p>
          <a:p>
            <a:pPr marL="0" indent="0" algn="ctr">
              <a:buNone/>
            </a:pPr>
            <a:r>
              <a:rPr lang="en-GB" sz="2000" b="1" u="sng" dirty="0"/>
              <a:t>http://www.bbc.co.uk/bitesize/standard/physics/energy_matters/heat_in_the_home/revision/1/</a:t>
            </a:r>
            <a:endParaRPr lang="en-GB" b="1" u="sn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C380-1055-4A88-A2F3-584D615EE880}" type="datetime3">
              <a:rPr lang="en-GB" smtClean="0"/>
              <a:t>12 October,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P.J.McCormack</a:t>
            </a:r>
            <a:endParaRPr lang="en-GB" dirty="0"/>
          </a:p>
        </p:txBody>
      </p:sp>
      <p:pic>
        <p:nvPicPr>
          <p:cNvPr id="5122" name="Picture 2" descr="http://ethicsconsultation.net/common/images/blog/ChildrenMarketResear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22379"/>
            <a:ext cx="1646981" cy="164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66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1472</Words>
  <Application>Microsoft Office PowerPoint</Application>
  <PresentationFormat>On-screen Show (4:3)</PresentationFormat>
  <Paragraphs>192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ISA EXAMS</vt:lpstr>
      <vt:lpstr>Science ISA</vt:lpstr>
      <vt:lpstr>Science ISA</vt:lpstr>
      <vt:lpstr>Keywords – to be learnt!</vt:lpstr>
      <vt:lpstr>PowerPoint Presentation</vt:lpstr>
      <vt:lpstr>ISA – the next 7 lessons</vt:lpstr>
      <vt:lpstr>ISA</vt:lpstr>
      <vt:lpstr>PowerPoint Presentation</vt:lpstr>
      <vt:lpstr>Q1. Background Research. </vt:lpstr>
      <vt:lpstr>Q1. Background Research</vt:lpstr>
      <vt:lpstr>Q2. Control Variable and Preliminary Test.</vt:lpstr>
      <vt:lpstr>Q3. The Plan.</vt:lpstr>
      <vt:lpstr>Q4. Comparing Results.</vt:lpstr>
      <vt:lpstr>Key Questions.</vt:lpstr>
      <vt:lpstr>Here comes the science bit…</vt:lpstr>
      <vt:lpstr>In our experiment what are the two main ways that heat will be lost?</vt:lpstr>
      <vt:lpstr>What is evaporation?</vt:lpstr>
      <vt:lpstr>PowerPoint Presentation</vt:lpstr>
      <vt:lpstr>PowerPoint Presentation</vt:lpstr>
      <vt:lpstr>Definitions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Dietary guidelines</dc:title>
  <dc:creator>RAB</dc:creator>
  <cp:lastModifiedBy>bobabaker</cp:lastModifiedBy>
  <cp:revision>85</cp:revision>
  <dcterms:created xsi:type="dcterms:W3CDTF">2006-08-20T16:37:35Z</dcterms:created>
  <dcterms:modified xsi:type="dcterms:W3CDTF">2012-10-12T15:49:04Z</dcterms:modified>
</cp:coreProperties>
</file>